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58" r:id="rId3"/>
    <p:sldId id="259" r:id="rId4"/>
    <p:sldId id="260" r:id="rId5"/>
    <p:sldId id="261" r:id="rId6"/>
    <p:sldId id="263" r:id="rId7"/>
    <p:sldId id="268" r:id="rId8"/>
    <p:sldId id="272" r:id="rId9"/>
    <p:sldId id="270" r:id="rId10"/>
    <p:sldId id="271" r:id="rId11"/>
    <p:sldId id="275" r:id="rId12"/>
    <p:sldId id="269" r:id="rId13"/>
    <p:sldId id="274" r:id="rId14"/>
    <p:sldId id="262" r:id="rId15"/>
    <p:sldId id="276" r:id="rId16"/>
    <p:sldId id="277" r:id="rId17"/>
    <p:sldId id="278" r:id="rId18"/>
    <p:sldId id="264" r:id="rId19"/>
    <p:sldId id="265" r:id="rId20"/>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417" autoAdjust="0"/>
    <p:restoredTop sz="94660"/>
  </p:normalViewPr>
  <p:slideViewPr>
    <p:cSldViewPr snapToGrid="0">
      <p:cViewPr>
        <p:scale>
          <a:sx n="100" d="100"/>
          <a:sy n="100" d="100"/>
        </p:scale>
        <p:origin x="1354" y="-10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B3D06C-D2B1-4414-9D9D-A89237CB34D7}" type="datetimeFigureOut">
              <a:rPr lang="en-PH" smtClean="0"/>
              <a:t>01/02/2024</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209773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3D06C-D2B1-4414-9D9D-A89237CB34D7}" type="datetimeFigureOut">
              <a:rPr lang="en-PH" smtClean="0"/>
              <a:t>01/02/2024</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116893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3D06C-D2B1-4414-9D9D-A89237CB34D7}" type="datetimeFigureOut">
              <a:rPr lang="en-PH" smtClean="0"/>
              <a:t>01/02/2024</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580873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3D06C-D2B1-4414-9D9D-A89237CB34D7}" type="datetimeFigureOut">
              <a:rPr lang="en-PH" smtClean="0"/>
              <a:t>01/02/2024</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44857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B3D06C-D2B1-4414-9D9D-A89237CB34D7}" type="datetimeFigureOut">
              <a:rPr lang="en-PH" smtClean="0"/>
              <a:t>01/02/2024</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341079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B3D06C-D2B1-4414-9D9D-A89237CB34D7}" type="datetimeFigureOut">
              <a:rPr lang="en-PH" smtClean="0"/>
              <a:t>01/02/2024</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1782918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B3D06C-D2B1-4414-9D9D-A89237CB34D7}" type="datetimeFigureOut">
              <a:rPr lang="en-PH" smtClean="0"/>
              <a:t>01/02/2024</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117770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B3D06C-D2B1-4414-9D9D-A89237CB34D7}" type="datetimeFigureOut">
              <a:rPr lang="en-PH" smtClean="0"/>
              <a:t>01/02/2024</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71971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3D06C-D2B1-4414-9D9D-A89237CB34D7}" type="datetimeFigureOut">
              <a:rPr lang="en-PH" smtClean="0"/>
              <a:t>01/02/2024</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2922313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B3D06C-D2B1-4414-9D9D-A89237CB34D7}" type="datetimeFigureOut">
              <a:rPr lang="en-PH" smtClean="0"/>
              <a:t>01/02/2024</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132169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B3D06C-D2B1-4414-9D9D-A89237CB34D7}" type="datetimeFigureOut">
              <a:rPr lang="en-PH" smtClean="0"/>
              <a:t>01/02/2024</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D14C0E09-8CF0-4867-9247-0A259ABFDB9E}" type="slidenum">
              <a:rPr lang="en-PH" smtClean="0"/>
              <a:t>‹#›</a:t>
            </a:fld>
            <a:endParaRPr lang="en-PH"/>
          </a:p>
        </p:txBody>
      </p:sp>
    </p:spTree>
    <p:extLst>
      <p:ext uri="{BB962C8B-B14F-4D97-AF65-F5344CB8AC3E}">
        <p14:creationId xmlns:p14="http://schemas.microsoft.com/office/powerpoint/2010/main" val="1065816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4CB3D06C-D2B1-4414-9D9D-A89237CB34D7}" type="datetimeFigureOut">
              <a:rPr lang="en-PH" smtClean="0"/>
              <a:t>01/02/2024</a:t>
            </a:fld>
            <a:endParaRPr lang="en-PH"/>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D14C0E09-8CF0-4867-9247-0A259ABFDB9E}" type="slidenum">
              <a:rPr lang="en-PH" smtClean="0"/>
              <a:t>‹#›</a:t>
            </a:fld>
            <a:endParaRPr lang="en-PH"/>
          </a:p>
        </p:txBody>
      </p:sp>
    </p:spTree>
    <p:extLst>
      <p:ext uri="{BB962C8B-B14F-4D97-AF65-F5344CB8AC3E}">
        <p14:creationId xmlns:p14="http://schemas.microsoft.com/office/powerpoint/2010/main" val="36586059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20D68-593D-4831-A230-EADB04AA5362}"/>
              </a:ext>
            </a:extLst>
          </p:cNvPr>
          <p:cNvPicPr>
            <a:picLocks noChangeAspect="1"/>
          </p:cNvPicPr>
          <p:nvPr/>
        </p:nvPicPr>
        <p:blipFill rotWithShape="1">
          <a:blip r:embed="rId2"/>
          <a:srcRect l="363" r="741"/>
          <a:stretch/>
        </p:blipFill>
        <p:spPr>
          <a:xfrm>
            <a:off x="204537" y="12032"/>
            <a:ext cx="6412831" cy="9127719"/>
          </a:xfrm>
          <a:prstGeom prst="rect">
            <a:avLst/>
          </a:prstGeom>
        </p:spPr>
      </p:pic>
      <p:sp>
        <p:nvSpPr>
          <p:cNvPr id="6" name="Rectangle 5">
            <a:extLst>
              <a:ext uri="{FF2B5EF4-FFF2-40B4-BE49-F238E27FC236}">
                <a16:creationId xmlns:a16="http://schemas.microsoft.com/office/drawing/2014/main" id="{DD8615CA-3F79-4FBF-AE0F-BD807063E295}"/>
              </a:ext>
            </a:extLst>
          </p:cNvPr>
          <p:cNvSpPr/>
          <p:nvPr/>
        </p:nvSpPr>
        <p:spPr>
          <a:xfrm>
            <a:off x="854241" y="4018547"/>
            <a:ext cx="277929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240750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 name="Picture 5">
            <a:extLst>
              <a:ext uri="{FF2B5EF4-FFF2-40B4-BE49-F238E27FC236}">
                <a16:creationId xmlns:a16="http://schemas.microsoft.com/office/drawing/2014/main" id="{A6319F05-10DC-4C2E-A4F8-C449D428CB84}"/>
              </a:ext>
            </a:extLst>
          </p:cNvPr>
          <p:cNvPicPr>
            <a:picLocks noChangeAspect="1"/>
          </p:cNvPicPr>
          <p:nvPr/>
        </p:nvPicPr>
        <p:blipFill>
          <a:blip r:embed="rId3"/>
          <a:stretch>
            <a:fillRect/>
          </a:stretch>
        </p:blipFill>
        <p:spPr>
          <a:xfrm>
            <a:off x="204537" y="2576844"/>
            <a:ext cx="5232885" cy="4862681"/>
          </a:xfrm>
          <a:prstGeom prst="rect">
            <a:avLst/>
          </a:prstGeom>
        </p:spPr>
      </p:pic>
      <p:sp>
        <p:nvSpPr>
          <p:cNvPr id="2" name="TextBox 1">
            <a:extLst>
              <a:ext uri="{FF2B5EF4-FFF2-40B4-BE49-F238E27FC236}">
                <a16:creationId xmlns:a16="http://schemas.microsoft.com/office/drawing/2014/main" id="{BB99D0E4-D00F-B357-E3D3-25BFABE65942}"/>
              </a:ext>
            </a:extLst>
          </p:cNvPr>
          <p:cNvSpPr txBox="1"/>
          <p:nvPr/>
        </p:nvSpPr>
        <p:spPr>
          <a:xfrm>
            <a:off x="204536" y="7587096"/>
            <a:ext cx="2478506" cy="830997"/>
          </a:xfrm>
          <a:prstGeom prst="rect">
            <a:avLst/>
          </a:prstGeom>
          <a:solidFill>
            <a:schemeClr val="bg1"/>
          </a:solidFill>
        </p:spPr>
        <p:txBody>
          <a:bodyPr wrap="square" rtlCol="0">
            <a:spAutoFit/>
          </a:bodyPr>
          <a:lstStyle/>
          <a:p>
            <a:r>
              <a:rPr lang="en-US" sz="1200" b="1" dirty="0"/>
              <a:t>Workspace Commercial and Parking Building </a:t>
            </a:r>
            <a:r>
              <a:rPr lang="en-US" sz="1200" dirty="0"/>
              <a:t>– located at Madrigal Business Park Alabang, 8,150 sqm with 1,500 MT structural steel.</a:t>
            </a:r>
            <a:endParaRPr lang="en-PH" sz="1200" dirty="0"/>
          </a:p>
        </p:txBody>
      </p:sp>
      <p:sp>
        <p:nvSpPr>
          <p:cNvPr id="4" name="TextBox 3">
            <a:extLst>
              <a:ext uri="{FF2B5EF4-FFF2-40B4-BE49-F238E27FC236}">
                <a16:creationId xmlns:a16="http://schemas.microsoft.com/office/drawing/2014/main" id="{FFD6C81E-50AF-A9A7-C5B2-323B64B9FB89}"/>
              </a:ext>
            </a:extLst>
          </p:cNvPr>
          <p:cNvSpPr txBox="1"/>
          <p:nvPr/>
        </p:nvSpPr>
        <p:spPr>
          <a:xfrm>
            <a:off x="697357" y="2039507"/>
            <a:ext cx="2970878"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PARKING SOLUTION</a:t>
            </a:r>
            <a:endParaRPr lang="en-PH" sz="2800" b="1" dirty="0">
              <a:solidFill>
                <a:schemeClr val="bg1"/>
              </a:solidFill>
            </a:endParaRPr>
          </a:p>
        </p:txBody>
      </p:sp>
    </p:spTree>
    <p:extLst>
      <p:ext uri="{BB962C8B-B14F-4D97-AF65-F5344CB8AC3E}">
        <p14:creationId xmlns:p14="http://schemas.microsoft.com/office/powerpoint/2010/main" val="2578042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4" name="Picture 3">
            <a:extLst>
              <a:ext uri="{FF2B5EF4-FFF2-40B4-BE49-F238E27FC236}">
                <a16:creationId xmlns:a16="http://schemas.microsoft.com/office/drawing/2014/main" id="{ED8F1190-D43C-3082-9B25-16BAB51C059A}"/>
              </a:ext>
            </a:extLst>
          </p:cNvPr>
          <p:cNvPicPr>
            <a:picLocks noChangeAspect="1"/>
          </p:cNvPicPr>
          <p:nvPr/>
        </p:nvPicPr>
        <p:blipFill rotWithShape="1">
          <a:blip r:embed="rId3"/>
          <a:srcRect l="25199" t="11689" r="5404"/>
          <a:stretch/>
        </p:blipFill>
        <p:spPr>
          <a:xfrm>
            <a:off x="2011680" y="6283183"/>
            <a:ext cx="4640386" cy="2312684"/>
          </a:xfrm>
          <a:prstGeom prst="rect">
            <a:avLst/>
          </a:prstGeom>
        </p:spPr>
      </p:pic>
      <p:pic>
        <p:nvPicPr>
          <p:cNvPr id="2" name="Picture 1">
            <a:extLst>
              <a:ext uri="{FF2B5EF4-FFF2-40B4-BE49-F238E27FC236}">
                <a16:creationId xmlns:a16="http://schemas.microsoft.com/office/drawing/2014/main" id="{935DCAC8-75D2-1F7A-FBE5-A8D87A18F42B}"/>
              </a:ext>
            </a:extLst>
          </p:cNvPr>
          <p:cNvPicPr>
            <a:picLocks noChangeAspect="1"/>
          </p:cNvPicPr>
          <p:nvPr/>
        </p:nvPicPr>
        <p:blipFill rotWithShape="1">
          <a:blip r:embed="rId4"/>
          <a:srcRect l="5670" t="3193" r="5479" b="2690"/>
          <a:stretch/>
        </p:blipFill>
        <p:spPr>
          <a:xfrm>
            <a:off x="257445" y="2683043"/>
            <a:ext cx="6394621" cy="3528904"/>
          </a:xfrm>
          <a:prstGeom prst="rect">
            <a:avLst/>
          </a:prstGeom>
        </p:spPr>
      </p:pic>
      <p:sp>
        <p:nvSpPr>
          <p:cNvPr id="6" name="TextBox 5">
            <a:extLst>
              <a:ext uri="{FF2B5EF4-FFF2-40B4-BE49-F238E27FC236}">
                <a16:creationId xmlns:a16="http://schemas.microsoft.com/office/drawing/2014/main" id="{AD4A6370-3AF0-B688-B105-0A7F213370A6}"/>
              </a:ext>
            </a:extLst>
          </p:cNvPr>
          <p:cNvSpPr txBox="1"/>
          <p:nvPr/>
        </p:nvSpPr>
        <p:spPr>
          <a:xfrm>
            <a:off x="157807" y="6406698"/>
            <a:ext cx="1772593" cy="276999"/>
          </a:xfrm>
          <a:prstGeom prst="rect">
            <a:avLst/>
          </a:prstGeom>
          <a:solidFill>
            <a:schemeClr val="bg1"/>
          </a:solidFill>
        </p:spPr>
        <p:txBody>
          <a:bodyPr wrap="square" rtlCol="0">
            <a:spAutoFit/>
          </a:bodyPr>
          <a:lstStyle/>
          <a:p>
            <a:r>
              <a:rPr lang="en-PH" sz="1200" b="1" dirty="0"/>
              <a:t>   </a:t>
            </a:r>
            <a:endParaRPr lang="en-PH" sz="1200" dirty="0"/>
          </a:p>
        </p:txBody>
      </p:sp>
      <p:sp>
        <p:nvSpPr>
          <p:cNvPr id="7" name="TextBox 6">
            <a:extLst>
              <a:ext uri="{FF2B5EF4-FFF2-40B4-BE49-F238E27FC236}">
                <a16:creationId xmlns:a16="http://schemas.microsoft.com/office/drawing/2014/main" id="{03F254BB-F6C2-9228-8F9F-3C3998BD864C}"/>
              </a:ext>
            </a:extLst>
          </p:cNvPr>
          <p:cNvSpPr txBox="1"/>
          <p:nvPr/>
        </p:nvSpPr>
        <p:spPr>
          <a:xfrm>
            <a:off x="697357" y="2039507"/>
            <a:ext cx="4196342"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PRE FABRICATED BUILDINGS</a:t>
            </a:r>
            <a:endParaRPr lang="en-PH" sz="2800" b="1" dirty="0">
              <a:solidFill>
                <a:schemeClr val="bg1"/>
              </a:solidFill>
            </a:endParaRPr>
          </a:p>
        </p:txBody>
      </p:sp>
      <p:sp>
        <p:nvSpPr>
          <p:cNvPr id="9" name="TextBox 8">
            <a:extLst>
              <a:ext uri="{FF2B5EF4-FFF2-40B4-BE49-F238E27FC236}">
                <a16:creationId xmlns:a16="http://schemas.microsoft.com/office/drawing/2014/main" id="{BDCC017A-B911-5DCB-6D40-0056325DEE6B}"/>
              </a:ext>
            </a:extLst>
          </p:cNvPr>
          <p:cNvSpPr txBox="1"/>
          <p:nvPr/>
        </p:nvSpPr>
        <p:spPr>
          <a:xfrm>
            <a:off x="204537" y="6292888"/>
            <a:ext cx="1725864" cy="2123658"/>
          </a:xfrm>
          <a:prstGeom prst="rect">
            <a:avLst/>
          </a:prstGeom>
          <a:solidFill>
            <a:schemeClr val="bg1"/>
          </a:solidFill>
        </p:spPr>
        <p:txBody>
          <a:bodyPr wrap="square" rtlCol="0">
            <a:spAutoFit/>
          </a:bodyPr>
          <a:lstStyle/>
          <a:p>
            <a:r>
              <a:rPr lang="en-PH" sz="1200" b="1" dirty="0"/>
              <a:t>GLI </a:t>
            </a:r>
            <a:r>
              <a:rPr lang="en-PH" sz="1200" dirty="0"/>
              <a:t>designs and installs prefabricated building made of EPS (Expanded Polystyrene System) wall. 2,000 sqm of living space.</a:t>
            </a:r>
          </a:p>
          <a:p>
            <a:endParaRPr lang="en-PH" sz="1200" dirty="0"/>
          </a:p>
          <a:p>
            <a:r>
              <a:rPr lang="en-PH" sz="1200" dirty="0"/>
              <a:t>Illustrated is an on going project at Sitio </a:t>
            </a:r>
            <a:r>
              <a:rPr lang="en-PH" sz="1200" dirty="0" err="1"/>
              <a:t>Militar</a:t>
            </a:r>
            <a:r>
              <a:rPr lang="en-PH" sz="1200" dirty="0"/>
              <a:t>  Project 8 Quezon City Metro Manila</a:t>
            </a:r>
          </a:p>
        </p:txBody>
      </p:sp>
    </p:spTree>
    <p:extLst>
      <p:ext uri="{BB962C8B-B14F-4D97-AF65-F5344CB8AC3E}">
        <p14:creationId xmlns:p14="http://schemas.microsoft.com/office/powerpoint/2010/main" val="3530406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9" name="Picture 8">
            <a:extLst>
              <a:ext uri="{FF2B5EF4-FFF2-40B4-BE49-F238E27FC236}">
                <a16:creationId xmlns:a16="http://schemas.microsoft.com/office/drawing/2014/main" id="{74E716E0-C0A9-4224-9786-00E3ABF5CBA7}"/>
              </a:ext>
            </a:extLst>
          </p:cNvPr>
          <p:cNvPicPr>
            <a:picLocks noChangeAspect="1"/>
          </p:cNvPicPr>
          <p:nvPr/>
        </p:nvPicPr>
        <p:blipFill rotWithShape="1">
          <a:blip r:embed="rId3">
            <a:extLst>
              <a:ext uri="{28A0092B-C50C-407E-A947-70E740481C1C}">
                <a14:useLocalDpi xmlns:a14="http://schemas.microsoft.com/office/drawing/2010/main" val="0"/>
              </a:ext>
            </a:extLst>
          </a:blip>
          <a:srcRect l="13191" r="6657" b="12506"/>
          <a:stretch/>
        </p:blipFill>
        <p:spPr>
          <a:xfrm>
            <a:off x="1752978" y="5853363"/>
            <a:ext cx="4704818" cy="2886600"/>
          </a:xfrm>
          <a:prstGeom prst="rect">
            <a:avLst/>
          </a:prstGeom>
        </p:spPr>
      </p:pic>
      <p:pic>
        <p:nvPicPr>
          <p:cNvPr id="11" name="Picture 10">
            <a:extLst>
              <a:ext uri="{FF2B5EF4-FFF2-40B4-BE49-F238E27FC236}">
                <a16:creationId xmlns:a16="http://schemas.microsoft.com/office/drawing/2014/main" id="{E9ACD91F-3954-4E9F-87BF-F133E7AC3AA3}"/>
              </a:ext>
            </a:extLst>
          </p:cNvPr>
          <p:cNvPicPr>
            <a:picLocks noChangeAspect="1"/>
          </p:cNvPicPr>
          <p:nvPr/>
        </p:nvPicPr>
        <p:blipFill rotWithShape="1">
          <a:blip r:embed="rId4">
            <a:extLst>
              <a:ext uri="{28A0092B-C50C-407E-A947-70E740481C1C}">
                <a14:useLocalDpi xmlns:a14="http://schemas.microsoft.com/office/drawing/2010/main" val="0"/>
              </a:ext>
            </a:extLst>
          </a:blip>
          <a:srcRect r="6657" b="13322"/>
          <a:stretch/>
        </p:blipFill>
        <p:spPr>
          <a:xfrm>
            <a:off x="224110" y="2683044"/>
            <a:ext cx="6233686" cy="3070804"/>
          </a:xfrm>
          <a:prstGeom prst="rect">
            <a:avLst/>
          </a:prstGeom>
        </p:spPr>
      </p:pic>
      <p:sp>
        <p:nvSpPr>
          <p:cNvPr id="2" name="TextBox 1">
            <a:extLst>
              <a:ext uri="{FF2B5EF4-FFF2-40B4-BE49-F238E27FC236}">
                <a16:creationId xmlns:a16="http://schemas.microsoft.com/office/drawing/2014/main" id="{14C96B89-041E-0FCE-7E0C-5384BAC43232}"/>
              </a:ext>
            </a:extLst>
          </p:cNvPr>
          <p:cNvSpPr txBox="1"/>
          <p:nvPr/>
        </p:nvSpPr>
        <p:spPr>
          <a:xfrm>
            <a:off x="697357" y="2039507"/>
            <a:ext cx="3422732"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SOLAR POWER PLANTS</a:t>
            </a:r>
            <a:endParaRPr lang="en-PH" sz="2800" b="1" dirty="0">
              <a:solidFill>
                <a:schemeClr val="bg1"/>
              </a:solidFill>
            </a:endParaRPr>
          </a:p>
        </p:txBody>
      </p:sp>
      <p:sp>
        <p:nvSpPr>
          <p:cNvPr id="4" name="TextBox 3">
            <a:extLst>
              <a:ext uri="{FF2B5EF4-FFF2-40B4-BE49-F238E27FC236}">
                <a16:creationId xmlns:a16="http://schemas.microsoft.com/office/drawing/2014/main" id="{05635E5F-A070-DE55-C2B7-716029CF189A}"/>
              </a:ext>
            </a:extLst>
          </p:cNvPr>
          <p:cNvSpPr txBox="1"/>
          <p:nvPr/>
        </p:nvSpPr>
        <p:spPr>
          <a:xfrm>
            <a:off x="184854" y="5853363"/>
            <a:ext cx="1459840" cy="1754326"/>
          </a:xfrm>
          <a:prstGeom prst="rect">
            <a:avLst/>
          </a:prstGeom>
          <a:solidFill>
            <a:schemeClr val="bg1"/>
          </a:solidFill>
        </p:spPr>
        <p:txBody>
          <a:bodyPr wrap="square" rtlCol="0">
            <a:spAutoFit/>
          </a:bodyPr>
          <a:lstStyle/>
          <a:p>
            <a:r>
              <a:rPr lang="en-US" sz="1200" dirty="0"/>
              <a:t>Located at Hermosa Bataan with a capacity of 105MW of solar power. </a:t>
            </a:r>
            <a:r>
              <a:rPr lang="en-US" sz="1200" b="1" dirty="0"/>
              <a:t>GLI</a:t>
            </a:r>
            <a:r>
              <a:rPr lang="en-US" sz="1200" dirty="0"/>
              <a:t> can assists with the design, government compliance papers, installation, testing and commissioning</a:t>
            </a:r>
            <a:endParaRPr lang="en-PH" sz="1200" dirty="0"/>
          </a:p>
        </p:txBody>
      </p:sp>
    </p:spTree>
    <p:extLst>
      <p:ext uri="{BB962C8B-B14F-4D97-AF65-F5344CB8AC3E}">
        <p14:creationId xmlns:p14="http://schemas.microsoft.com/office/powerpoint/2010/main" val="357723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 name="Picture 5">
            <a:extLst>
              <a:ext uri="{FF2B5EF4-FFF2-40B4-BE49-F238E27FC236}">
                <a16:creationId xmlns:a16="http://schemas.microsoft.com/office/drawing/2014/main" id="{D2042D4F-960C-4B3E-A912-D01156876756}"/>
              </a:ext>
            </a:extLst>
          </p:cNvPr>
          <p:cNvPicPr>
            <a:picLocks noChangeAspect="1"/>
          </p:cNvPicPr>
          <p:nvPr/>
        </p:nvPicPr>
        <p:blipFill>
          <a:blip r:embed="rId3"/>
          <a:stretch>
            <a:fillRect/>
          </a:stretch>
        </p:blipFill>
        <p:spPr>
          <a:xfrm>
            <a:off x="2795056" y="6145444"/>
            <a:ext cx="3810280" cy="2838235"/>
          </a:xfrm>
          <a:prstGeom prst="rect">
            <a:avLst/>
          </a:prstGeom>
        </p:spPr>
      </p:pic>
      <p:pic>
        <p:nvPicPr>
          <p:cNvPr id="2" name="Picture 1">
            <a:extLst>
              <a:ext uri="{FF2B5EF4-FFF2-40B4-BE49-F238E27FC236}">
                <a16:creationId xmlns:a16="http://schemas.microsoft.com/office/drawing/2014/main" id="{8DB60E0A-6005-4535-8843-F76DBA09EC96}"/>
              </a:ext>
            </a:extLst>
          </p:cNvPr>
          <p:cNvPicPr>
            <a:picLocks noChangeAspect="1"/>
          </p:cNvPicPr>
          <p:nvPr/>
        </p:nvPicPr>
        <p:blipFill rotWithShape="1">
          <a:blip r:embed="rId4"/>
          <a:srcRect t="4624"/>
          <a:stretch/>
        </p:blipFill>
        <p:spPr>
          <a:xfrm>
            <a:off x="157807" y="2863515"/>
            <a:ext cx="5263356" cy="3722479"/>
          </a:xfrm>
          <a:prstGeom prst="rect">
            <a:avLst/>
          </a:prstGeom>
          <a:ln w="44450">
            <a:solidFill>
              <a:schemeClr val="bg1"/>
            </a:solidFill>
          </a:ln>
        </p:spPr>
      </p:pic>
      <p:sp>
        <p:nvSpPr>
          <p:cNvPr id="4" name="TextBox 3">
            <a:extLst>
              <a:ext uri="{FF2B5EF4-FFF2-40B4-BE49-F238E27FC236}">
                <a16:creationId xmlns:a16="http://schemas.microsoft.com/office/drawing/2014/main" id="{B53A3162-AD51-7CAC-FBD3-9AE439F1C842}"/>
              </a:ext>
            </a:extLst>
          </p:cNvPr>
          <p:cNvSpPr txBox="1"/>
          <p:nvPr/>
        </p:nvSpPr>
        <p:spPr>
          <a:xfrm>
            <a:off x="697357" y="2039507"/>
            <a:ext cx="4607800"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PRE ENGINEERED WAREHOUSE</a:t>
            </a:r>
            <a:endParaRPr lang="en-PH" sz="2800" b="1" dirty="0">
              <a:solidFill>
                <a:schemeClr val="bg1"/>
              </a:solidFill>
            </a:endParaRPr>
          </a:p>
        </p:txBody>
      </p:sp>
      <p:sp>
        <p:nvSpPr>
          <p:cNvPr id="7" name="TextBox 6">
            <a:extLst>
              <a:ext uri="{FF2B5EF4-FFF2-40B4-BE49-F238E27FC236}">
                <a16:creationId xmlns:a16="http://schemas.microsoft.com/office/drawing/2014/main" id="{4562B97E-88B7-F8BF-4D6D-6FF7559E6C01}"/>
              </a:ext>
            </a:extLst>
          </p:cNvPr>
          <p:cNvSpPr txBox="1"/>
          <p:nvPr/>
        </p:nvSpPr>
        <p:spPr>
          <a:xfrm>
            <a:off x="157806" y="6706310"/>
            <a:ext cx="2590520" cy="1569660"/>
          </a:xfrm>
          <a:prstGeom prst="rect">
            <a:avLst/>
          </a:prstGeom>
          <a:solidFill>
            <a:schemeClr val="bg1"/>
          </a:solidFill>
        </p:spPr>
        <p:txBody>
          <a:bodyPr wrap="square" rtlCol="0">
            <a:spAutoFit/>
          </a:bodyPr>
          <a:lstStyle/>
          <a:p>
            <a:r>
              <a:rPr lang="en-PH" sz="1200" b="1" dirty="0"/>
              <a:t>GLI </a:t>
            </a:r>
            <a:r>
              <a:rPr lang="en-PH" sz="1200" dirty="0"/>
              <a:t>designs and installs pre engineered building made of light weight steel made in Vietnam.</a:t>
            </a:r>
          </a:p>
          <a:p>
            <a:endParaRPr lang="en-PH" sz="1200" dirty="0"/>
          </a:p>
          <a:p>
            <a:r>
              <a:rPr lang="en-PH" sz="1200" dirty="0"/>
              <a:t>Illustrated is an on going project at Canlubang, Calamba Laguna with a total of 7,000 sqm of space and 1,000 MT of structural steel. </a:t>
            </a:r>
          </a:p>
        </p:txBody>
      </p:sp>
    </p:spTree>
    <p:extLst>
      <p:ext uri="{BB962C8B-B14F-4D97-AF65-F5344CB8AC3E}">
        <p14:creationId xmlns:p14="http://schemas.microsoft.com/office/powerpoint/2010/main" val="3110564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FA598F-20D0-4D15-8A1F-65EBE22DE8DC}"/>
              </a:ext>
            </a:extLst>
          </p:cNvPr>
          <p:cNvPicPr>
            <a:picLocks noChangeAspect="1"/>
          </p:cNvPicPr>
          <p:nvPr/>
        </p:nvPicPr>
        <p:blipFill rotWithShape="1">
          <a:blip r:embed="rId2"/>
          <a:srcRect l="1248" r="557"/>
          <a:stretch/>
        </p:blipFill>
        <p:spPr>
          <a:xfrm>
            <a:off x="228600" y="-1"/>
            <a:ext cx="6364705" cy="9131763"/>
          </a:xfrm>
          <a:prstGeom prst="rect">
            <a:avLst/>
          </a:prstGeom>
        </p:spPr>
      </p:pic>
      <p:sp>
        <p:nvSpPr>
          <p:cNvPr id="2" name="TextBox 1">
            <a:extLst>
              <a:ext uri="{FF2B5EF4-FFF2-40B4-BE49-F238E27FC236}">
                <a16:creationId xmlns:a16="http://schemas.microsoft.com/office/drawing/2014/main" id="{6325ADB2-6E0F-4B1C-249D-A24761190687}"/>
              </a:ext>
            </a:extLst>
          </p:cNvPr>
          <p:cNvSpPr txBox="1"/>
          <p:nvPr/>
        </p:nvSpPr>
        <p:spPr>
          <a:xfrm>
            <a:off x="697357" y="2039507"/>
            <a:ext cx="4428328"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RESIDENTIAL &amp; COMMERCIAL</a:t>
            </a:r>
            <a:endParaRPr lang="en-PH" sz="2800" b="1" dirty="0">
              <a:solidFill>
                <a:schemeClr val="bg1"/>
              </a:solidFill>
            </a:endParaRPr>
          </a:p>
        </p:txBody>
      </p:sp>
      <p:sp>
        <p:nvSpPr>
          <p:cNvPr id="3" name="TextBox 2">
            <a:extLst>
              <a:ext uri="{FF2B5EF4-FFF2-40B4-BE49-F238E27FC236}">
                <a16:creationId xmlns:a16="http://schemas.microsoft.com/office/drawing/2014/main" id="{136007CE-7F15-BC05-860F-57350A046983}"/>
              </a:ext>
            </a:extLst>
          </p:cNvPr>
          <p:cNvSpPr txBox="1"/>
          <p:nvPr/>
        </p:nvSpPr>
        <p:spPr>
          <a:xfrm>
            <a:off x="609600" y="4596360"/>
            <a:ext cx="2011680" cy="2308324"/>
          </a:xfrm>
          <a:prstGeom prst="rect">
            <a:avLst/>
          </a:prstGeom>
          <a:solidFill>
            <a:schemeClr val="bg1"/>
          </a:solidFill>
        </p:spPr>
        <p:txBody>
          <a:bodyPr wrap="square" rtlCol="0">
            <a:spAutoFit/>
          </a:bodyPr>
          <a:lstStyle/>
          <a:p>
            <a:r>
              <a:rPr lang="en-PH" sz="1200" b="1" dirty="0"/>
              <a:t>GLI </a:t>
            </a:r>
            <a:r>
              <a:rPr lang="en-PH" sz="1200" dirty="0"/>
              <a:t>has done various residential and commercial projects. This is from conceptual stage to design and execution.</a:t>
            </a:r>
          </a:p>
          <a:p>
            <a:endParaRPr lang="en-PH" sz="1200" dirty="0"/>
          </a:p>
          <a:p>
            <a:r>
              <a:rPr lang="en-PH" sz="1200" dirty="0"/>
              <a:t>GLI shall have many housing projects line up and soon to start Q1 to Q2 of 2024 in partnership with various LGU and various national government agencies.</a:t>
            </a:r>
          </a:p>
        </p:txBody>
      </p:sp>
    </p:spTree>
    <p:extLst>
      <p:ext uri="{BB962C8B-B14F-4D97-AF65-F5344CB8AC3E}">
        <p14:creationId xmlns:p14="http://schemas.microsoft.com/office/powerpoint/2010/main" val="618641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extBox 3">
            <a:extLst>
              <a:ext uri="{FF2B5EF4-FFF2-40B4-BE49-F238E27FC236}">
                <a16:creationId xmlns:a16="http://schemas.microsoft.com/office/drawing/2014/main" id="{B53A3162-AD51-7CAC-FBD3-9AE439F1C842}"/>
              </a:ext>
            </a:extLst>
          </p:cNvPr>
          <p:cNvSpPr txBox="1"/>
          <p:nvPr/>
        </p:nvSpPr>
        <p:spPr>
          <a:xfrm>
            <a:off x="697357" y="2039507"/>
            <a:ext cx="1175002"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FIT OUT</a:t>
            </a:r>
            <a:endParaRPr lang="en-PH" sz="2800" b="1" dirty="0">
              <a:solidFill>
                <a:schemeClr val="bg1"/>
              </a:solidFill>
            </a:endParaRPr>
          </a:p>
        </p:txBody>
      </p:sp>
      <p:sp>
        <p:nvSpPr>
          <p:cNvPr id="7" name="TextBox 6">
            <a:extLst>
              <a:ext uri="{FF2B5EF4-FFF2-40B4-BE49-F238E27FC236}">
                <a16:creationId xmlns:a16="http://schemas.microsoft.com/office/drawing/2014/main" id="{4562B97E-88B7-F8BF-4D6D-6FF7559E6C01}"/>
              </a:ext>
            </a:extLst>
          </p:cNvPr>
          <p:cNvSpPr txBox="1"/>
          <p:nvPr/>
        </p:nvSpPr>
        <p:spPr>
          <a:xfrm>
            <a:off x="4193195" y="6400801"/>
            <a:ext cx="2195573" cy="276999"/>
          </a:xfrm>
          <a:prstGeom prst="rect">
            <a:avLst/>
          </a:prstGeom>
          <a:solidFill>
            <a:schemeClr val="bg1"/>
          </a:solidFill>
        </p:spPr>
        <p:txBody>
          <a:bodyPr wrap="square" rtlCol="0">
            <a:spAutoFit/>
          </a:bodyPr>
          <a:lstStyle/>
          <a:p>
            <a:r>
              <a:rPr lang="en-PH" sz="1200" dirty="0"/>
              <a:t> </a:t>
            </a:r>
          </a:p>
        </p:txBody>
      </p:sp>
      <p:pic>
        <p:nvPicPr>
          <p:cNvPr id="14" name="Picture 13">
            <a:extLst>
              <a:ext uri="{FF2B5EF4-FFF2-40B4-BE49-F238E27FC236}">
                <a16:creationId xmlns:a16="http://schemas.microsoft.com/office/drawing/2014/main" id="{F5770C4C-A643-5BB5-3361-7A423A643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037" y="2000250"/>
            <a:ext cx="3042029" cy="4280235"/>
          </a:xfrm>
          <a:prstGeom prst="rect">
            <a:avLst/>
          </a:prstGeom>
          <a:ln w="53975">
            <a:solidFill>
              <a:schemeClr val="bg1"/>
            </a:solidFill>
          </a:ln>
        </p:spPr>
      </p:pic>
      <p:pic>
        <p:nvPicPr>
          <p:cNvPr id="18" name="Picture 17">
            <a:extLst>
              <a:ext uri="{FF2B5EF4-FFF2-40B4-BE49-F238E27FC236}">
                <a16:creationId xmlns:a16="http://schemas.microsoft.com/office/drawing/2014/main" id="{673300FA-E8D3-9723-9810-F338A2E26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37" y="2715227"/>
            <a:ext cx="3979377" cy="2984533"/>
          </a:xfrm>
          <a:prstGeom prst="rect">
            <a:avLst/>
          </a:prstGeom>
          <a:ln w="53975">
            <a:solidFill>
              <a:schemeClr val="bg1"/>
            </a:solidFill>
          </a:ln>
        </p:spPr>
      </p:pic>
      <p:pic>
        <p:nvPicPr>
          <p:cNvPr id="20" name="Picture 19">
            <a:extLst>
              <a:ext uri="{FF2B5EF4-FFF2-40B4-BE49-F238E27FC236}">
                <a16:creationId xmlns:a16="http://schemas.microsoft.com/office/drawing/2014/main" id="{7622DE87-2857-EA75-158B-21C4B5631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537" y="5789596"/>
            <a:ext cx="3979377" cy="2958509"/>
          </a:xfrm>
          <a:prstGeom prst="rect">
            <a:avLst/>
          </a:prstGeom>
          <a:ln w="53975">
            <a:solidFill>
              <a:schemeClr val="bg1"/>
            </a:solidFill>
          </a:ln>
        </p:spPr>
      </p:pic>
      <p:sp>
        <p:nvSpPr>
          <p:cNvPr id="25" name="Rectangle 24">
            <a:extLst>
              <a:ext uri="{FF2B5EF4-FFF2-40B4-BE49-F238E27FC236}">
                <a16:creationId xmlns:a16="http://schemas.microsoft.com/office/drawing/2014/main" id="{5251D0BA-E408-7F34-7608-D0E02214CFE2}"/>
              </a:ext>
            </a:extLst>
          </p:cNvPr>
          <p:cNvSpPr/>
          <p:nvPr/>
        </p:nvSpPr>
        <p:spPr>
          <a:xfrm>
            <a:off x="1877217" y="2000250"/>
            <a:ext cx="1679480" cy="562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6" name="TextBox 25">
            <a:extLst>
              <a:ext uri="{FF2B5EF4-FFF2-40B4-BE49-F238E27FC236}">
                <a16:creationId xmlns:a16="http://schemas.microsoft.com/office/drawing/2014/main" id="{112E93C5-D67E-339E-633F-5D1681D719E8}"/>
              </a:ext>
            </a:extLst>
          </p:cNvPr>
          <p:cNvSpPr txBox="1"/>
          <p:nvPr/>
        </p:nvSpPr>
        <p:spPr>
          <a:xfrm>
            <a:off x="4282633" y="6439781"/>
            <a:ext cx="2106135" cy="830997"/>
          </a:xfrm>
          <a:prstGeom prst="rect">
            <a:avLst/>
          </a:prstGeom>
          <a:solidFill>
            <a:schemeClr val="bg1"/>
          </a:solidFill>
        </p:spPr>
        <p:txBody>
          <a:bodyPr wrap="square" rtlCol="0">
            <a:spAutoFit/>
          </a:bodyPr>
          <a:lstStyle/>
          <a:p>
            <a:r>
              <a:rPr lang="en-US" sz="1200" dirty="0"/>
              <a:t>A</a:t>
            </a:r>
            <a:r>
              <a:rPr lang="en-PH" sz="1200" dirty="0" err="1"/>
              <a:t>yala</a:t>
            </a:r>
            <a:r>
              <a:rPr lang="en-PH" sz="1200" dirty="0"/>
              <a:t> Headquarters Tower 2, level 37 to 39 installation of drywall and gypsum ceiling (from framing to final finish).</a:t>
            </a:r>
          </a:p>
        </p:txBody>
      </p:sp>
    </p:spTree>
    <p:extLst>
      <p:ext uri="{BB962C8B-B14F-4D97-AF65-F5344CB8AC3E}">
        <p14:creationId xmlns:p14="http://schemas.microsoft.com/office/powerpoint/2010/main" val="1584082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extBox 3">
            <a:extLst>
              <a:ext uri="{FF2B5EF4-FFF2-40B4-BE49-F238E27FC236}">
                <a16:creationId xmlns:a16="http://schemas.microsoft.com/office/drawing/2014/main" id="{B53A3162-AD51-7CAC-FBD3-9AE439F1C842}"/>
              </a:ext>
            </a:extLst>
          </p:cNvPr>
          <p:cNvSpPr txBox="1"/>
          <p:nvPr/>
        </p:nvSpPr>
        <p:spPr>
          <a:xfrm>
            <a:off x="697357" y="2039507"/>
            <a:ext cx="1175002"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FIT OUT</a:t>
            </a:r>
            <a:endParaRPr lang="en-PH" sz="2800" b="1" dirty="0">
              <a:solidFill>
                <a:schemeClr val="bg1"/>
              </a:solidFill>
            </a:endParaRPr>
          </a:p>
        </p:txBody>
      </p:sp>
      <p:sp>
        <p:nvSpPr>
          <p:cNvPr id="7" name="TextBox 6">
            <a:extLst>
              <a:ext uri="{FF2B5EF4-FFF2-40B4-BE49-F238E27FC236}">
                <a16:creationId xmlns:a16="http://schemas.microsoft.com/office/drawing/2014/main" id="{4562B97E-88B7-F8BF-4D6D-6FF7559E6C01}"/>
              </a:ext>
            </a:extLst>
          </p:cNvPr>
          <p:cNvSpPr txBox="1"/>
          <p:nvPr/>
        </p:nvSpPr>
        <p:spPr>
          <a:xfrm>
            <a:off x="4193195" y="6400801"/>
            <a:ext cx="2195573" cy="276999"/>
          </a:xfrm>
          <a:prstGeom prst="rect">
            <a:avLst/>
          </a:prstGeom>
          <a:solidFill>
            <a:schemeClr val="bg1"/>
          </a:solidFill>
        </p:spPr>
        <p:txBody>
          <a:bodyPr wrap="square" rtlCol="0">
            <a:spAutoFit/>
          </a:bodyPr>
          <a:lstStyle/>
          <a:p>
            <a:r>
              <a:rPr lang="en-PH" sz="1200" dirty="0"/>
              <a:t> </a:t>
            </a:r>
          </a:p>
        </p:txBody>
      </p:sp>
      <p:sp>
        <p:nvSpPr>
          <p:cNvPr id="25" name="Rectangle 24">
            <a:extLst>
              <a:ext uri="{FF2B5EF4-FFF2-40B4-BE49-F238E27FC236}">
                <a16:creationId xmlns:a16="http://schemas.microsoft.com/office/drawing/2014/main" id="{5251D0BA-E408-7F34-7608-D0E02214CFE2}"/>
              </a:ext>
            </a:extLst>
          </p:cNvPr>
          <p:cNvSpPr/>
          <p:nvPr/>
        </p:nvSpPr>
        <p:spPr>
          <a:xfrm>
            <a:off x="1877217" y="2000250"/>
            <a:ext cx="1791018" cy="562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 name="Picture 5">
            <a:extLst>
              <a:ext uri="{FF2B5EF4-FFF2-40B4-BE49-F238E27FC236}">
                <a16:creationId xmlns:a16="http://schemas.microsoft.com/office/drawing/2014/main" id="{9B1942F5-3CE1-DBFC-CED5-2BCF8899D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22" y="1658331"/>
            <a:ext cx="2859372" cy="5081342"/>
          </a:xfrm>
          <a:prstGeom prst="rect">
            <a:avLst/>
          </a:prstGeom>
        </p:spPr>
      </p:pic>
      <p:pic>
        <p:nvPicPr>
          <p:cNvPr id="10" name="Picture 9">
            <a:extLst>
              <a:ext uri="{FF2B5EF4-FFF2-40B4-BE49-F238E27FC236}">
                <a16:creationId xmlns:a16="http://schemas.microsoft.com/office/drawing/2014/main" id="{8E145C4A-6819-D51C-A1C6-BF1E28776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019" y="2726910"/>
            <a:ext cx="3412446" cy="6066570"/>
          </a:xfrm>
          <a:prstGeom prst="rect">
            <a:avLst/>
          </a:prstGeom>
        </p:spPr>
      </p:pic>
      <p:sp>
        <p:nvSpPr>
          <p:cNvPr id="19" name="TextBox 18">
            <a:extLst>
              <a:ext uri="{FF2B5EF4-FFF2-40B4-BE49-F238E27FC236}">
                <a16:creationId xmlns:a16="http://schemas.microsoft.com/office/drawing/2014/main" id="{7D6C2BF3-D24F-81BF-51E4-FCA87D450BDB}"/>
              </a:ext>
            </a:extLst>
          </p:cNvPr>
          <p:cNvSpPr txBox="1"/>
          <p:nvPr/>
        </p:nvSpPr>
        <p:spPr>
          <a:xfrm>
            <a:off x="3694881" y="6798115"/>
            <a:ext cx="2643471" cy="646331"/>
          </a:xfrm>
          <a:prstGeom prst="rect">
            <a:avLst/>
          </a:prstGeom>
          <a:solidFill>
            <a:schemeClr val="bg1"/>
          </a:solidFill>
        </p:spPr>
        <p:txBody>
          <a:bodyPr wrap="square" rtlCol="0">
            <a:spAutoFit/>
          </a:bodyPr>
          <a:lstStyle/>
          <a:p>
            <a:r>
              <a:rPr lang="en-US" sz="1200" dirty="0" err="1"/>
              <a:t>Lanson</a:t>
            </a:r>
            <a:r>
              <a:rPr lang="en-US" sz="1200" dirty="0"/>
              <a:t> Place at MOA installation of </a:t>
            </a:r>
            <a:r>
              <a:rPr lang="en-PH" sz="1200" dirty="0"/>
              <a:t>drywall and gypsum ceiling (from framing to final finish).</a:t>
            </a:r>
            <a:r>
              <a:rPr lang="en-US" sz="1200" dirty="0"/>
              <a:t> </a:t>
            </a:r>
            <a:endParaRPr lang="en-PH" sz="1200" dirty="0"/>
          </a:p>
        </p:txBody>
      </p:sp>
    </p:spTree>
    <p:extLst>
      <p:ext uri="{BB962C8B-B14F-4D97-AF65-F5344CB8AC3E}">
        <p14:creationId xmlns:p14="http://schemas.microsoft.com/office/powerpoint/2010/main" val="3089937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extBox 3">
            <a:extLst>
              <a:ext uri="{FF2B5EF4-FFF2-40B4-BE49-F238E27FC236}">
                <a16:creationId xmlns:a16="http://schemas.microsoft.com/office/drawing/2014/main" id="{B53A3162-AD51-7CAC-FBD3-9AE439F1C842}"/>
              </a:ext>
            </a:extLst>
          </p:cNvPr>
          <p:cNvSpPr txBox="1"/>
          <p:nvPr/>
        </p:nvSpPr>
        <p:spPr>
          <a:xfrm>
            <a:off x="697357" y="2039507"/>
            <a:ext cx="1175002"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FIT OUT</a:t>
            </a:r>
            <a:endParaRPr lang="en-PH" sz="2800" b="1" dirty="0">
              <a:solidFill>
                <a:schemeClr val="bg1"/>
              </a:solidFill>
            </a:endParaRPr>
          </a:p>
        </p:txBody>
      </p:sp>
      <p:sp>
        <p:nvSpPr>
          <p:cNvPr id="7" name="TextBox 6">
            <a:extLst>
              <a:ext uri="{FF2B5EF4-FFF2-40B4-BE49-F238E27FC236}">
                <a16:creationId xmlns:a16="http://schemas.microsoft.com/office/drawing/2014/main" id="{4562B97E-88B7-F8BF-4D6D-6FF7559E6C01}"/>
              </a:ext>
            </a:extLst>
          </p:cNvPr>
          <p:cNvSpPr txBox="1"/>
          <p:nvPr/>
        </p:nvSpPr>
        <p:spPr>
          <a:xfrm>
            <a:off x="4193195" y="6400801"/>
            <a:ext cx="2195573" cy="276999"/>
          </a:xfrm>
          <a:prstGeom prst="rect">
            <a:avLst/>
          </a:prstGeom>
          <a:solidFill>
            <a:schemeClr val="bg1"/>
          </a:solidFill>
        </p:spPr>
        <p:txBody>
          <a:bodyPr wrap="square" rtlCol="0">
            <a:spAutoFit/>
          </a:bodyPr>
          <a:lstStyle/>
          <a:p>
            <a:r>
              <a:rPr lang="en-PH" sz="1200" dirty="0"/>
              <a:t> </a:t>
            </a:r>
          </a:p>
        </p:txBody>
      </p:sp>
      <p:sp>
        <p:nvSpPr>
          <p:cNvPr id="25" name="Rectangle 24">
            <a:extLst>
              <a:ext uri="{FF2B5EF4-FFF2-40B4-BE49-F238E27FC236}">
                <a16:creationId xmlns:a16="http://schemas.microsoft.com/office/drawing/2014/main" id="{5251D0BA-E408-7F34-7608-D0E02214CFE2}"/>
              </a:ext>
            </a:extLst>
          </p:cNvPr>
          <p:cNvSpPr/>
          <p:nvPr/>
        </p:nvSpPr>
        <p:spPr>
          <a:xfrm>
            <a:off x="1877217" y="2000250"/>
            <a:ext cx="1791018" cy="562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9">
            <a:extLst>
              <a:ext uri="{FF2B5EF4-FFF2-40B4-BE49-F238E27FC236}">
                <a16:creationId xmlns:a16="http://schemas.microsoft.com/office/drawing/2014/main" id="{317A5261-174B-F702-08B2-3264C0711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41" y="5418512"/>
            <a:ext cx="4600633" cy="3450475"/>
          </a:xfrm>
          <a:prstGeom prst="rect">
            <a:avLst/>
          </a:prstGeom>
          <a:ln w="53975">
            <a:solidFill>
              <a:schemeClr val="bg1"/>
            </a:solidFill>
          </a:ln>
        </p:spPr>
      </p:pic>
      <p:pic>
        <p:nvPicPr>
          <p:cNvPr id="6" name="Picture 5">
            <a:extLst>
              <a:ext uri="{FF2B5EF4-FFF2-40B4-BE49-F238E27FC236}">
                <a16:creationId xmlns:a16="http://schemas.microsoft.com/office/drawing/2014/main" id="{42D2F001-78F5-6BC6-7F03-E5A5B3251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90" y="2595477"/>
            <a:ext cx="4532369" cy="3399277"/>
          </a:xfrm>
          <a:prstGeom prst="rect">
            <a:avLst/>
          </a:prstGeom>
          <a:ln w="53975">
            <a:solidFill>
              <a:schemeClr val="bg1"/>
            </a:solidFill>
          </a:ln>
        </p:spPr>
      </p:pic>
      <p:sp>
        <p:nvSpPr>
          <p:cNvPr id="12" name="TextBox 11">
            <a:extLst>
              <a:ext uri="{FF2B5EF4-FFF2-40B4-BE49-F238E27FC236}">
                <a16:creationId xmlns:a16="http://schemas.microsoft.com/office/drawing/2014/main" id="{3373E1CC-F7E3-91F3-B093-712C08CD3A96}"/>
              </a:ext>
            </a:extLst>
          </p:cNvPr>
          <p:cNvSpPr txBox="1"/>
          <p:nvPr/>
        </p:nvSpPr>
        <p:spPr>
          <a:xfrm>
            <a:off x="322714" y="6239425"/>
            <a:ext cx="1531936" cy="1384995"/>
          </a:xfrm>
          <a:prstGeom prst="rect">
            <a:avLst/>
          </a:prstGeom>
          <a:solidFill>
            <a:schemeClr val="bg1"/>
          </a:solidFill>
        </p:spPr>
        <p:txBody>
          <a:bodyPr wrap="square" rtlCol="0">
            <a:spAutoFit/>
          </a:bodyPr>
          <a:lstStyle/>
          <a:p>
            <a:r>
              <a:rPr lang="en-US" sz="1200" dirty="0"/>
              <a:t>Solaire North Hotel and Casino @ North Edsa QC installation of </a:t>
            </a:r>
            <a:r>
              <a:rPr lang="en-PH" sz="1200" dirty="0"/>
              <a:t>drywall and gypsum ceiling (from framing to final finish).</a:t>
            </a:r>
            <a:r>
              <a:rPr lang="en-US" sz="1200" dirty="0"/>
              <a:t> </a:t>
            </a:r>
            <a:endParaRPr lang="en-PH" sz="1200" dirty="0"/>
          </a:p>
        </p:txBody>
      </p:sp>
    </p:spTree>
    <p:extLst>
      <p:ext uri="{BB962C8B-B14F-4D97-AF65-F5344CB8AC3E}">
        <p14:creationId xmlns:p14="http://schemas.microsoft.com/office/powerpoint/2010/main" val="328154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90C073-06E5-404C-9535-BF0B2273B55F}"/>
              </a:ext>
            </a:extLst>
          </p:cNvPr>
          <p:cNvPicPr>
            <a:picLocks noChangeAspect="1"/>
          </p:cNvPicPr>
          <p:nvPr/>
        </p:nvPicPr>
        <p:blipFill>
          <a:blip r:embed="rId2"/>
          <a:stretch>
            <a:fillRect/>
          </a:stretch>
        </p:blipFill>
        <p:spPr>
          <a:xfrm>
            <a:off x="178292" y="0"/>
            <a:ext cx="6501416" cy="9144000"/>
          </a:xfrm>
          <a:prstGeom prst="rect">
            <a:avLst/>
          </a:prstGeom>
        </p:spPr>
      </p:pic>
      <p:sp>
        <p:nvSpPr>
          <p:cNvPr id="2" name="TextBox 1">
            <a:extLst>
              <a:ext uri="{FF2B5EF4-FFF2-40B4-BE49-F238E27FC236}">
                <a16:creationId xmlns:a16="http://schemas.microsoft.com/office/drawing/2014/main" id="{F0BD0FFE-AC86-0AC2-9CE3-39355D6716F2}"/>
              </a:ext>
            </a:extLst>
          </p:cNvPr>
          <p:cNvSpPr txBox="1"/>
          <p:nvPr/>
        </p:nvSpPr>
        <p:spPr>
          <a:xfrm>
            <a:off x="697357" y="2029347"/>
            <a:ext cx="3680559"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CONTACT INFORMATION</a:t>
            </a:r>
            <a:endParaRPr lang="en-PH" sz="2800" b="1" dirty="0">
              <a:solidFill>
                <a:schemeClr val="bg1"/>
              </a:solidFill>
            </a:endParaRPr>
          </a:p>
        </p:txBody>
      </p:sp>
      <p:sp>
        <p:nvSpPr>
          <p:cNvPr id="5" name="Rectangle 4">
            <a:extLst>
              <a:ext uri="{FF2B5EF4-FFF2-40B4-BE49-F238E27FC236}">
                <a16:creationId xmlns:a16="http://schemas.microsoft.com/office/drawing/2014/main" id="{DE926FC5-CBA3-9235-CCAC-8A510CBC9CD8}"/>
              </a:ext>
            </a:extLst>
          </p:cNvPr>
          <p:cNvSpPr/>
          <p:nvPr/>
        </p:nvSpPr>
        <p:spPr>
          <a:xfrm>
            <a:off x="4377916" y="2039507"/>
            <a:ext cx="914400" cy="226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a:extLst>
              <a:ext uri="{FF2B5EF4-FFF2-40B4-BE49-F238E27FC236}">
                <a16:creationId xmlns:a16="http://schemas.microsoft.com/office/drawing/2014/main" id="{0CC00797-325F-8C6A-A7D7-0D25A31079A6}"/>
              </a:ext>
            </a:extLst>
          </p:cNvPr>
          <p:cNvSpPr/>
          <p:nvPr/>
        </p:nvSpPr>
        <p:spPr>
          <a:xfrm>
            <a:off x="4377916" y="2333901"/>
            <a:ext cx="752884" cy="226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850594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72452-725D-431E-9510-F23D797AF30E}"/>
              </a:ext>
            </a:extLst>
          </p:cNvPr>
          <p:cNvPicPr>
            <a:picLocks noChangeAspect="1"/>
          </p:cNvPicPr>
          <p:nvPr/>
        </p:nvPicPr>
        <p:blipFill rotWithShape="1">
          <a:blip r:embed="rId2"/>
          <a:srcRect l="555"/>
          <a:stretch/>
        </p:blipFill>
        <p:spPr>
          <a:xfrm>
            <a:off x="196261" y="6355"/>
            <a:ext cx="6465478" cy="9137645"/>
          </a:xfrm>
          <a:prstGeom prst="rect">
            <a:avLst/>
          </a:prstGeom>
        </p:spPr>
      </p:pic>
      <p:pic>
        <p:nvPicPr>
          <p:cNvPr id="3" name="Picture 2">
            <a:extLst>
              <a:ext uri="{FF2B5EF4-FFF2-40B4-BE49-F238E27FC236}">
                <a16:creationId xmlns:a16="http://schemas.microsoft.com/office/drawing/2014/main" id="{4EA6184B-C985-A872-A1AB-C51C02FB7FA8}"/>
              </a:ext>
            </a:extLst>
          </p:cNvPr>
          <p:cNvPicPr>
            <a:picLocks noChangeAspect="1"/>
          </p:cNvPicPr>
          <p:nvPr/>
        </p:nvPicPr>
        <p:blipFill>
          <a:blip r:embed="rId3"/>
          <a:stretch>
            <a:fillRect/>
          </a:stretch>
        </p:blipFill>
        <p:spPr>
          <a:xfrm>
            <a:off x="-845893" y="2977860"/>
            <a:ext cx="845893" cy="823031"/>
          </a:xfrm>
          <a:prstGeom prst="rect">
            <a:avLst/>
          </a:prstGeom>
        </p:spPr>
      </p:pic>
    </p:spTree>
    <p:extLst>
      <p:ext uri="{BB962C8B-B14F-4D97-AF65-F5344CB8AC3E}">
        <p14:creationId xmlns:p14="http://schemas.microsoft.com/office/powerpoint/2010/main" val="387618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834E3-2A3A-45FF-A037-3D7B9369901D}"/>
              </a:ext>
            </a:extLst>
          </p:cNvPr>
          <p:cNvPicPr>
            <a:picLocks noChangeAspect="1"/>
          </p:cNvPicPr>
          <p:nvPr/>
        </p:nvPicPr>
        <p:blipFill rotWithShape="1">
          <a:blip r:embed="rId2"/>
          <a:srcRect l="1061" r="689"/>
          <a:stretch/>
        </p:blipFill>
        <p:spPr>
          <a:xfrm>
            <a:off x="252662" y="0"/>
            <a:ext cx="6376739" cy="9144000"/>
          </a:xfrm>
          <a:prstGeom prst="rect">
            <a:avLst/>
          </a:prstGeom>
        </p:spPr>
      </p:pic>
      <p:sp>
        <p:nvSpPr>
          <p:cNvPr id="5" name="TextBox 4">
            <a:extLst>
              <a:ext uri="{FF2B5EF4-FFF2-40B4-BE49-F238E27FC236}">
                <a16:creationId xmlns:a16="http://schemas.microsoft.com/office/drawing/2014/main" id="{037B3AFA-23BC-491B-A9FB-9FECF9B6E64F}"/>
              </a:ext>
            </a:extLst>
          </p:cNvPr>
          <p:cNvSpPr txBox="1"/>
          <p:nvPr/>
        </p:nvSpPr>
        <p:spPr>
          <a:xfrm>
            <a:off x="604521" y="1364010"/>
            <a:ext cx="5688998" cy="4339650"/>
          </a:xfrm>
          <a:prstGeom prst="rect">
            <a:avLst/>
          </a:prstGeom>
          <a:solidFill>
            <a:schemeClr val="bg1"/>
          </a:solidFill>
        </p:spPr>
        <p:txBody>
          <a:bodyPr wrap="square" rtlCol="0">
            <a:spAutoFit/>
          </a:bodyPr>
          <a:lstStyle/>
          <a:p>
            <a:pPr algn="just"/>
            <a:r>
              <a:rPr lang="en-US" sz="1150" b="1" dirty="0"/>
              <a:t>GLI</a:t>
            </a:r>
            <a:r>
              <a:rPr lang="en-US" sz="1150" dirty="0"/>
              <a:t> always prioritize on mutual success, for win-win scenario for everyone.</a:t>
            </a:r>
          </a:p>
          <a:p>
            <a:pPr algn="just"/>
            <a:r>
              <a:rPr lang="en-US" sz="1150" dirty="0"/>
              <a:t>The aspiration to go above and beyond the customer’s needs; the collaborative culture that works with you to exceed your project goals; and the capability to leverage innovation to meet emerging trends and keep you at the forefront. This is </a:t>
            </a:r>
            <a:r>
              <a:rPr lang="en-US" sz="1150" b="1" dirty="0"/>
              <a:t>GLI</a:t>
            </a:r>
            <a:r>
              <a:rPr lang="en-US" sz="1150" dirty="0"/>
              <a:t>.</a:t>
            </a:r>
          </a:p>
          <a:p>
            <a:pPr algn="just"/>
            <a:r>
              <a:rPr lang="en-US" sz="1150" dirty="0"/>
              <a:t> </a:t>
            </a:r>
          </a:p>
          <a:p>
            <a:pPr algn="just"/>
            <a:r>
              <a:rPr lang="en-US" sz="1150" dirty="0"/>
              <a:t>When you partner with </a:t>
            </a:r>
            <a:r>
              <a:rPr lang="en-US" sz="1150" b="1" dirty="0"/>
              <a:t>GLI</a:t>
            </a:r>
            <a:r>
              <a:rPr lang="en-US" sz="1150" dirty="0"/>
              <a:t>, you not only get effective solutions, you get our fully dedicated team and a commitment to doing things right. Our relentless focus on success leads to best customer service.</a:t>
            </a:r>
          </a:p>
          <a:p>
            <a:pPr algn="just"/>
            <a:endParaRPr lang="en-US" sz="1150" dirty="0"/>
          </a:p>
          <a:p>
            <a:pPr algn="just"/>
            <a:r>
              <a:rPr lang="en-US" sz="1150" b="1" dirty="0"/>
              <a:t>GLI</a:t>
            </a:r>
            <a:r>
              <a:rPr lang="en-US" sz="1150" dirty="0"/>
              <a:t> is not just a construction company but the dealer /distributor of power tools and construction equipment brand such as Makita, Dewalt, Stanley, Hitachi, Robin, Honda, Ryobi, Milwaukee, Skil and many more. We are also the authorized service center to these brands. </a:t>
            </a:r>
          </a:p>
          <a:p>
            <a:pPr algn="just"/>
            <a:endParaRPr lang="en-US" sz="1150" dirty="0"/>
          </a:p>
          <a:p>
            <a:pPr algn="just"/>
            <a:r>
              <a:rPr lang="en-US" sz="1150" dirty="0"/>
              <a:t>We are also in partners with Pebsteel, Avon Philippines, EE Black Ltd, Crimson Group Inc, Mundo Builders, SDW Construction, Excell Contractors and Developers Inc. DPWH, QC LGU, </a:t>
            </a:r>
            <a:r>
              <a:rPr lang="en-US" sz="1150" dirty="0" err="1"/>
              <a:t>Pugad</a:t>
            </a:r>
            <a:r>
              <a:rPr lang="en-US" sz="1150" dirty="0"/>
              <a:t> </a:t>
            </a:r>
            <a:r>
              <a:rPr lang="en-US" sz="1150" dirty="0" err="1"/>
              <a:t>Lawin</a:t>
            </a:r>
            <a:r>
              <a:rPr lang="en-US" sz="1150" dirty="0"/>
              <a:t>, and many more. </a:t>
            </a:r>
            <a:r>
              <a:rPr lang="en-US" sz="1150" b="1" dirty="0"/>
              <a:t>GLI</a:t>
            </a:r>
            <a:r>
              <a:rPr lang="en-US" sz="1150" dirty="0"/>
              <a:t> has collaborated with works or provided services with these companies with great results and success.</a:t>
            </a:r>
          </a:p>
          <a:p>
            <a:pPr algn="just"/>
            <a:endParaRPr lang="en-US" sz="1150" dirty="0"/>
          </a:p>
          <a:p>
            <a:pPr algn="just"/>
            <a:r>
              <a:rPr lang="en-US" sz="1150" b="1" dirty="0"/>
              <a:t>GLI</a:t>
            </a:r>
            <a:r>
              <a:rPr lang="en-US" sz="1150" dirty="0"/>
              <a:t> does not only supply quality brands in the field of power tools and construction equipment. </a:t>
            </a:r>
            <a:r>
              <a:rPr lang="en-US" sz="1150" b="1" dirty="0"/>
              <a:t>GLI </a:t>
            </a:r>
            <a:r>
              <a:rPr lang="en-US" sz="1150" dirty="0"/>
              <a:t>offers project management solutions, design, fabrication, erection, construction and testing &amp; commissioning. These are on projects like civil works, structural frames, parking solutions, scaffolding systems, prefab buildings, fit outs (architectural, electrical, mechanical, etc) and renewable energy systems (solar, hydro electric, wind, etc).</a:t>
            </a:r>
          </a:p>
        </p:txBody>
      </p:sp>
      <p:sp>
        <p:nvSpPr>
          <p:cNvPr id="3" name="TextBox 2">
            <a:extLst>
              <a:ext uri="{FF2B5EF4-FFF2-40B4-BE49-F238E27FC236}">
                <a16:creationId xmlns:a16="http://schemas.microsoft.com/office/drawing/2014/main" id="{5D349A9F-0227-7526-0CC2-4C50F644FF61}"/>
              </a:ext>
            </a:extLst>
          </p:cNvPr>
          <p:cNvSpPr txBox="1"/>
          <p:nvPr/>
        </p:nvSpPr>
        <p:spPr>
          <a:xfrm>
            <a:off x="909320" y="5623560"/>
            <a:ext cx="3530600" cy="369332"/>
          </a:xfrm>
          <a:prstGeom prst="rect">
            <a:avLst/>
          </a:prstGeom>
          <a:solidFill>
            <a:schemeClr val="bg1"/>
          </a:solidFill>
        </p:spPr>
        <p:txBody>
          <a:bodyPr wrap="square" rtlCol="0">
            <a:spAutoFit/>
          </a:bodyPr>
          <a:lstStyle/>
          <a:p>
            <a:endParaRPr lang="en-PH" dirty="0"/>
          </a:p>
        </p:txBody>
      </p:sp>
    </p:spTree>
    <p:extLst>
      <p:ext uri="{BB962C8B-B14F-4D97-AF65-F5344CB8AC3E}">
        <p14:creationId xmlns:p14="http://schemas.microsoft.com/office/powerpoint/2010/main" val="222498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D2D486-B682-46B3-9F99-20072B719945}"/>
              </a:ext>
            </a:extLst>
          </p:cNvPr>
          <p:cNvPicPr>
            <a:picLocks noChangeAspect="1"/>
          </p:cNvPicPr>
          <p:nvPr/>
        </p:nvPicPr>
        <p:blipFill rotWithShape="1">
          <a:blip r:embed="rId2"/>
          <a:srcRect l="369" r="992"/>
          <a:stretch/>
        </p:blipFill>
        <p:spPr>
          <a:xfrm>
            <a:off x="192505" y="-10556"/>
            <a:ext cx="6424863" cy="9154555"/>
          </a:xfrm>
          <a:prstGeom prst="rect">
            <a:avLst/>
          </a:prstGeom>
        </p:spPr>
      </p:pic>
      <p:sp>
        <p:nvSpPr>
          <p:cNvPr id="7" name="Rectangle 6">
            <a:extLst>
              <a:ext uri="{FF2B5EF4-FFF2-40B4-BE49-F238E27FC236}">
                <a16:creationId xmlns:a16="http://schemas.microsoft.com/office/drawing/2014/main" id="{C127B6BA-6CF9-470A-AFDA-58CAD811F812}"/>
              </a:ext>
            </a:extLst>
          </p:cNvPr>
          <p:cNvSpPr/>
          <p:nvPr/>
        </p:nvSpPr>
        <p:spPr>
          <a:xfrm>
            <a:off x="711535" y="3340608"/>
            <a:ext cx="1134319" cy="701041"/>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 name="Picture 4">
            <a:extLst>
              <a:ext uri="{FF2B5EF4-FFF2-40B4-BE49-F238E27FC236}">
                <a16:creationId xmlns:a16="http://schemas.microsoft.com/office/drawing/2014/main" id="{B21645C5-DA0A-4714-A90F-27A708E79356}"/>
              </a:ext>
            </a:extLst>
          </p:cNvPr>
          <p:cNvPicPr>
            <a:picLocks noChangeAspect="1"/>
          </p:cNvPicPr>
          <p:nvPr/>
        </p:nvPicPr>
        <p:blipFill rotWithShape="1">
          <a:blip r:embed="rId3"/>
          <a:srcRect r="35555"/>
          <a:stretch/>
        </p:blipFill>
        <p:spPr>
          <a:xfrm>
            <a:off x="778609" y="3497524"/>
            <a:ext cx="994225" cy="361244"/>
          </a:xfrm>
          <a:prstGeom prst="rect">
            <a:avLst/>
          </a:prstGeom>
        </p:spPr>
      </p:pic>
      <p:pic>
        <p:nvPicPr>
          <p:cNvPr id="8" name="Picture 7">
            <a:extLst>
              <a:ext uri="{FF2B5EF4-FFF2-40B4-BE49-F238E27FC236}">
                <a16:creationId xmlns:a16="http://schemas.microsoft.com/office/drawing/2014/main" id="{0058A7D2-D7A7-4CF8-A1DA-58A43B882ED8}"/>
              </a:ext>
            </a:extLst>
          </p:cNvPr>
          <p:cNvPicPr>
            <a:picLocks noChangeAspect="1"/>
          </p:cNvPicPr>
          <p:nvPr/>
        </p:nvPicPr>
        <p:blipFill>
          <a:blip r:embed="rId4"/>
          <a:stretch>
            <a:fillRect/>
          </a:stretch>
        </p:blipFill>
        <p:spPr>
          <a:xfrm>
            <a:off x="732796" y="2719225"/>
            <a:ext cx="1085850" cy="361950"/>
          </a:xfrm>
          <a:prstGeom prst="rect">
            <a:avLst/>
          </a:prstGeom>
        </p:spPr>
      </p:pic>
    </p:spTree>
    <p:extLst>
      <p:ext uri="{BB962C8B-B14F-4D97-AF65-F5344CB8AC3E}">
        <p14:creationId xmlns:p14="http://schemas.microsoft.com/office/powerpoint/2010/main" val="77160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5A599B-E598-462F-8AEE-F708A03ED883}"/>
              </a:ext>
            </a:extLst>
          </p:cNvPr>
          <p:cNvPicPr>
            <a:picLocks noChangeAspect="1"/>
          </p:cNvPicPr>
          <p:nvPr/>
        </p:nvPicPr>
        <p:blipFill>
          <a:blip r:embed="rId2"/>
          <a:stretch>
            <a:fillRect/>
          </a:stretch>
        </p:blipFill>
        <p:spPr>
          <a:xfrm>
            <a:off x="215349" y="0"/>
            <a:ext cx="6427303" cy="9144000"/>
          </a:xfrm>
          <a:prstGeom prst="rect">
            <a:avLst/>
          </a:prstGeom>
        </p:spPr>
      </p:pic>
    </p:spTree>
    <p:extLst>
      <p:ext uri="{BB962C8B-B14F-4D97-AF65-F5344CB8AC3E}">
        <p14:creationId xmlns:p14="http://schemas.microsoft.com/office/powerpoint/2010/main" val="120969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EAABC3-DC84-4B51-ABDB-A6EDA512B95B}"/>
              </a:ext>
            </a:extLst>
          </p:cNvPr>
          <p:cNvPicPr>
            <a:picLocks noChangeAspect="1"/>
          </p:cNvPicPr>
          <p:nvPr/>
        </p:nvPicPr>
        <p:blipFill rotWithShape="1">
          <a:blip r:embed="rId2"/>
          <a:srcRect r="1265"/>
          <a:stretch/>
        </p:blipFill>
        <p:spPr>
          <a:xfrm>
            <a:off x="156411" y="19184"/>
            <a:ext cx="6545178" cy="9124816"/>
          </a:xfrm>
          <a:prstGeom prst="rect">
            <a:avLst/>
          </a:prstGeom>
        </p:spPr>
      </p:pic>
    </p:spTree>
    <p:extLst>
      <p:ext uri="{BB962C8B-B14F-4D97-AF65-F5344CB8AC3E}">
        <p14:creationId xmlns:p14="http://schemas.microsoft.com/office/powerpoint/2010/main" val="78981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6" name="TextBox 5">
            <a:extLst>
              <a:ext uri="{FF2B5EF4-FFF2-40B4-BE49-F238E27FC236}">
                <a16:creationId xmlns:a16="http://schemas.microsoft.com/office/drawing/2014/main" id="{9CF395D4-7B24-483C-B5CE-645F148D7940}"/>
              </a:ext>
            </a:extLst>
          </p:cNvPr>
          <p:cNvSpPr txBox="1"/>
          <p:nvPr/>
        </p:nvSpPr>
        <p:spPr>
          <a:xfrm>
            <a:off x="476317" y="7633314"/>
            <a:ext cx="2396423" cy="1200329"/>
          </a:xfrm>
          <a:prstGeom prst="rect">
            <a:avLst/>
          </a:prstGeom>
          <a:solidFill>
            <a:schemeClr val="bg1"/>
          </a:solidFill>
        </p:spPr>
        <p:txBody>
          <a:bodyPr wrap="square" rtlCol="0">
            <a:spAutoFit/>
          </a:bodyPr>
          <a:lstStyle/>
          <a:p>
            <a:r>
              <a:rPr lang="en-PH" sz="1200" b="1" dirty="0"/>
              <a:t>GLI</a:t>
            </a:r>
            <a:r>
              <a:rPr lang="en-PH" sz="1200" dirty="0"/>
              <a:t> has installed a total of 270,000 cubic meter of scaffolding materials. We specialize in the design, supply, rental, installation and certification of scaffolding structures</a:t>
            </a:r>
          </a:p>
        </p:txBody>
      </p:sp>
      <p:sp>
        <p:nvSpPr>
          <p:cNvPr id="2" name="TextBox 1">
            <a:extLst>
              <a:ext uri="{FF2B5EF4-FFF2-40B4-BE49-F238E27FC236}">
                <a16:creationId xmlns:a16="http://schemas.microsoft.com/office/drawing/2014/main" id="{1806FE21-C37B-4874-AEA4-33875CE78E99}"/>
              </a:ext>
            </a:extLst>
          </p:cNvPr>
          <p:cNvSpPr txBox="1"/>
          <p:nvPr/>
        </p:nvSpPr>
        <p:spPr>
          <a:xfrm>
            <a:off x="291122" y="2002421"/>
            <a:ext cx="3348032"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SCAFFOLDING SYSTEM</a:t>
            </a:r>
            <a:endParaRPr lang="en-PH" sz="2800" b="1" dirty="0">
              <a:solidFill>
                <a:schemeClr val="bg1"/>
              </a:solidFill>
            </a:endParaRPr>
          </a:p>
        </p:txBody>
      </p:sp>
    </p:spTree>
    <p:extLst>
      <p:ext uri="{BB962C8B-B14F-4D97-AF65-F5344CB8AC3E}">
        <p14:creationId xmlns:p14="http://schemas.microsoft.com/office/powerpoint/2010/main" val="1344169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 name="Picture 1">
            <a:extLst>
              <a:ext uri="{FF2B5EF4-FFF2-40B4-BE49-F238E27FC236}">
                <a16:creationId xmlns:a16="http://schemas.microsoft.com/office/drawing/2014/main" id="{CA4331EE-15CC-4A7C-8FE2-9D57F1EE47A9}"/>
              </a:ext>
            </a:extLst>
          </p:cNvPr>
          <p:cNvPicPr>
            <a:picLocks noChangeAspect="1"/>
          </p:cNvPicPr>
          <p:nvPr/>
        </p:nvPicPr>
        <p:blipFill>
          <a:blip r:embed="rId3"/>
          <a:stretch>
            <a:fillRect/>
          </a:stretch>
        </p:blipFill>
        <p:spPr>
          <a:xfrm>
            <a:off x="204536" y="2602832"/>
            <a:ext cx="6415474" cy="3343700"/>
          </a:xfrm>
          <a:prstGeom prst="rect">
            <a:avLst/>
          </a:prstGeom>
        </p:spPr>
      </p:pic>
      <p:pic>
        <p:nvPicPr>
          <p:cNvPr id="10" name="Picture 9">
            <a:extLst>
              <a:ext uri="{FF2B5EF4-FFF2-40B4-BE49-F238E27FC236}">
                <a16:creationId xmlns:a16="http://schemas.microsoft.com/office/drawing/2014/main" id="{C357F228-78DB-42A7-A569-6CA847E37C74}"/>
              </a:ext>
            </a:extLst>
          </p:cNvPr>
          <p:cNvPicPr>
            <a:picLocks noChangeAspect="1"/>
          </p:cNvPicPr>
          <p:nvPr/>
        </p:nvPicPr>
        <p:blipFill>
          <a:blip r:embed="rId4"/>
          <a:stretch>
            <a:fillRect/>
          </a:stretch>
        </p:blipFill>
        <p:spPr>
          <a:xfrm>
            <a:off x="252664" y="6198655"/>
            <a:ext cx="3739680" cy="2728777"/>
          </a:xfrm>
          <a:prstGeom prst="rect">
            <a:avLst/>
          </a:prstGeom>
        </p:spPr>
      </p:pic>
      <p:sp>
        <p:nvSpPr>
          <p:cNvPr id="4" name="TextBox 3">
            <a:extLst>
              <a:ext uri="{FF2B5EF4-FFF2-40B4-BE49-F238E27FC236}">
                <a16:creationId xmlns:a16="http://schemas.microsoft.com/office/drawing/2014/main" id="{CE35E0EA-1C9E-384E-E91A-1D51AAA847BB}"/>
              </a:ext>
            </a:extLst>
          </p:cNvPr>
          <p:cNvSpPr txBox="1"/>
          <p:nvPr/>
        </p:nvSpPr>
        <p:spPr>
          <a:xfrm>
            <a:off x="697357" y="2039507"/>
            <a:ext cx="2970878"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PARKING SOLUTION</a:t>
            </a:r>
            <a:endParaRPr lang="en-PH" sz="2800" b="1" dirty="0">
              <a:solidFill>
                <a:schemeClr val="bg1"/>
              </a:solidFill>
            </a:endParaRPr>
          </a:p>
        </p:txBody>
      </p:sp>
      <p:sp>
        <p:nvSpPr>
          <p:cNvPr id="6" name="TextBox 5">
            <a:extLst>
              <a:ext uri="{FF2B5EF4-FFF2-40B4-BE49-F238E27FC236}">
                <a16:creationId xmlns:a16="http://schemas.microsoft.com/office/drawing/2014/main" id="{7E55EAAD-4ABE-527B-E979-0256EC23C83A}"/>
              </a:ext>
            </a:extLst>
          </p:cNvPr>
          <p:cNvSpPr txBox="1"/>
          <p:nvPr/>
        </p:nvSpPr>
        <p:spPr>
          <a:xfrm>
            <a:off x="3992345" y="6284778"/>
            <a:ext cx="2396423" cy="2123658"/>
          </a:xfrm>
          <a:prstGeom prst="rect">
            <a:avLst/>
          </a:prstGeom>
          <a:solidFill>
            <a:schemeClr val="bg1"/>
          </a:solidFill>
        </p:spPr>
        <p:txBody>
          <a:bodyPr wrap="square" rtlCol="0">
            <a:spAutoFit/>
          </a:bodyPr>
          <a:lstStyle/>
          <a:p>
            <a:r>
              <a:rPr lang="en-PH" sz="1200" b="1" dirty="0"/>
              <a:t>GLI </a:t>
            </a:r>
            <a:r>
              <a:rPr lang="en-PH" sz="1200" dirty="0"/>
              <a:t>designed and installed a total of 25,500 sqm of parking space weighing 2,800 MT of structural steel. </a:t>
            </a:r>
            <a:r>
              <a:rPr lang="en-PH" sz="1200" b="1" dirty="0"/>
              <a:t>GLI</a:t>
            </a:r>
            <a:r>
              <a:rPr lang="en-PH" sz="1200" dirty="0"/>
              <a:t> caters to either conventional steel structure design or motorized parking systems (carousel or maze). </a:t>
            </a:r>
          </a:p>
          <a:p>
            <a:endParaRPr lang="en-PH" sz="1200" dirty="0"/>
          </a:p>
          <a:p>
            <a:r>
              <a:rPr lang="en-PH" sz="1200" dirty="0"/>
              <a:t>Illustrated is an on going project at DPWH 4B compound Edsa Quezon City Metro Manila.</a:t>
            </a:r>
          </a:p>
        </p:txBody>
      </p:sp>
    </p:spTree>
    <p:extLst>
      <p:ext uri="{BB962C8B-B14F-4D97-AF65-F5344CB8AC3E}">
        <p14:creationId xmlns:p14="http://schemas.microsoft.com/office/powerpoint/2010/main" val="174689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45168" y="2683042"/>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9" name="Picture 8">
            <a:extLst>
              <a:ext uri="{FF2B5EF4-FFF2-40B4-BE49-F238E27FC236}">
                <a16:creationId xmlns:a16="http://schemas.microsoft.com/office/drawing/2014/main" id="{D3E5BBB6-6EF3-474D-9C1D-D99E226451DA}"/>
              </a:ext>
            </a:extLst>
          </p:cNvPr>
          <p:cNvPicPr>
            <a:picLocks noChangeAspect="1"/>
          </p:cNvPicPr>
          <p:nvPr/>
        </p:nvPicPr>
        <p:blipFill rotWithShape="1">
          <a:blip r:embed="rId3"/>
          <a:srcRect t="51127"/>
          <a:stretch/>
        </p:blipFill>
        <p:spPr>
          <a:xfrm>
            <a:off x="2323491" y="5853362"/>
            <a:ext cx="4065278" cy="3006921"/>
          </a:xfrm>
          <a:prstGeom prst="rect">
            <a:avLst/>
          </a:prstGeom>
          <a:ln w="53975">
            <a:solidFill>
              <a:schemeClr val="bg1"/>
            </a:solidFill>
          </a:ln>
        </p:spPr>
      </p:pic>
      <p:sp>
        <p:nvSpPr>
          <p:cNvPr id="6" name="TextBox 5">
            <a:extLst>
              <a:ext uri="{FF2B5EF4-FFF2-40B4-BE49-F238E27FC236}">
                <a16:creationId xmlns:a16="http://schemas.microsoft.com/office/drawing/2014/main" id="{82B3221C-3B55-D565-1DEA-B339008C572F}"/>
              </a:ext>
            </a:extLst>
          </p:cNvPr>
          <p:cNvSpPr txBox="1"/>
          <p:nvPr/>
        </p:nvSpPr>
        <p:spPr>
          <a:xfrm>
            <a:off x="697357" y="2039507"/>
            <a:ext cx="2970878"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PARKING SOLUTION</a:t>
            </a:r>
            <a:endParaRPr lang="en-PH" sz="2800" b="1" dirty="0">
              <a:solidFill>
                <a:schemeClr val="bg1"/>
              </a:solidFill>
            </a:endParaRPr>
          </a:p>
        </p:txBody>
      </p:sp>
      <p:pic>
        <p:nvPicPr>
          <p:cNvPr id="2" name="Picture 1">
            <a:extLst>
              <a:ext uri="{FF2B5EF4-FFF2-40B4-BE49-F238E27FC236}">
                <a16:creationId xmlns:a16="http://schemas.microsoft.com/office/drawing/2014/main" id="{86B5E9D1-0EF1-477B-B2FD-CB464B1DB6BF}"/>
              </a:ext>
            </a:extLst>
          </p:cNvPr>
          <p:cNvPicPr>
            <a:picLocks noChangeAspect="1"/>
          </p:cNvPicPr>
          <p:nvPr/>
        </p:nvPicPr>
        <p:blipFill rotWithShape="1">
          <a:blip r:embed="rId3"/>
          <a:srcRect l="923" t="1484" r="1798" b="51578"/>
          <a:stretch/>
        </p:blipFill>
        <p:spPr>
          <a:xfrm>
            <a:off x="228601" y="2683042"/>
            <a:ext cx="4926263" cy="3597443"/>
          </a:xfrm>
          <a:prstGeom prst="rect">
            <a:avLst/>
          </a:prstGeom>
          <a:ln w="53975">
            <a:solidFill>
              <a:schemeClr val="bg1"/>
            </a:solidFill>
          </a:ln>
        </p:spPr>
      </p:pic>
      <p:sp>
        <p:nvSpPr>
          <p:cNvPr id="4" name="TextBox 3">
            <a:extLst>
              <a:ext uri="{FF2B5EF4-FFF2-40B4-BE49-F238E27FC236}">
                <a16:creationId xmlns:a16="http://schemas.microsoft.com/office/drawing/2014/main" id="{32DC0D95-B30E-C6BB-844E-CDD4FC6B447B}"/>
              </a:ext>
            </a:extLst>
          </p:cNvPr>
          <p:cNvSpPr txBox="1"/>
          <p:nvPr/>
        </p:nvSpPr>
        <p:spPr>
          <a:xfrm>
            <a:off x="118175" y="6474222"/>
            <a:ext cx="2205316" cy="830997"/>
          </a:xfrm>
          <a:prstGeom prst="rect">
            <a:avLst/>
          </a:prstGeom>
          <a:solidFill>
            <a:schemeClr val="bg1"/>
          </a:solidFill>
        </p:spPr>
        <p:txBody>
          <a:bodyPr wrap="square" rtlCol="0">
            <a:spAutoFit/>
          </a:bodyPr>
          <a:lstStyle/>
          <a:p>
            <a:r>
              <a:rPr lang="en-US" sz="1200" b="1" dirty="0"/>
              <a:t>Four (4) </a:t>
            </a:r>
            <a:r>
              <a:rPr lang="en-US" sz="1200" b="1" dirty="0" err="1"/>
              <a:t>Storey</a:t>
            </a:r>
            <a:r>
              <a:rPr lang="en-US" sz="1200" b="1" dirty="0"/>
              <a:t> Parking Building </a:t>
            </a:r>
            <a:r>
              <a:rPr lang="en-US" sz="1200" dirty="0"/>
              <a:t>– located at Clark Pampanga, 6,500 sqm with 500 MT structural steel.</a:t>
            </a:r>
            <a:endParaRPr lang="en-PH" sz="1200" dirty="0"/>
          </a:p>
        </p:txBody>
      </p:sp>
    </p:spTree>
    <p:extLst>
      <p:ext uri="{BB962C8B-B14F-4D97-AF65-F5344CB8AC3E}">
        <p14:creationId xmlns:p14="http://schemas.microsoft.com/office/powerpoint/2010/main" val="43753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D2C6D-BEE9-40FD-AF52-B96E14C93DDF}"/>
              </a:ext>
            </a:extLst>
          </p:cNvPr>
          <p:cNvPicPr>
            <a:picLocks noChangeAspect="1"/>
          </p:cNvPicPr>
          <p:nvPr/>
        </p:nvPicPr>
        <p:blipFill rotWithShape="1">
          <a:blip r:embed="rId2"/>
          <a:srcRect b="132"/>
          <a:stretch/>
        </p:blipFill>
        <p:spPr>
          <a:xfrm>
            <a:off x="204537" y="-1980"/>
            <a:ext cx="6447529" cy="9133948"/>
          </a:xfrm>
          <a:prstGeom prst="rect">
            <a:avLst/>
          </a:prstGeom>
        </p:spPr>
      </p:pic>
      <p:sp>
        <p:nvSpPr>
          <p:cNvPr id="3" name="Rectangle 2">
            <a:extLst>
              <a:ext uri="{FF2B5EF4-FFF2-40B4-BE49-F238E27FC236}">
                <a16:creationId xmlns:a16="http://schemas.microsoft.com/office/drawing/2014/main" id="{7B46BA4E-96FE-4244-B18B-9EC2CE83791C}"/>
              </a:ext>
            </a:extLst>
          </p:cNvPr>
          <p:cNvSpPr/>
          <p:nvPr/>
        </p:nvSpPr>
        <p:spPr>
          <a:xfrm>
            <a:off x="421105" y="2683043"/>
            <a:ext cx="5967663" cy="634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ADC1F42F-21C7-4F9D-8FDA-ADF31FB5B575}"/>
              </a:ext>
            </a:extLst>
          </p:cNvPr>
          <p:cNvSpPr/>
          <p:nvPr/>
        </p:nvSpPr>
        <p:spPr>
          <a:xfrm>
            <a:off x="3668235" y="1704475"/>
            <a:ext cx="2720534" cy="115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 name="Picture 1">
            <a:extLst>
              <a:ext uri="{FF2B5EF4-FFF2-40B4-BE49-F238E27FC236}">
                <a16:creationId xmlns:a16="http://schemas.microsoft.com/office/drawing/2014/main" id="{D90C9E80-D1E6-4AC2-9AA4-24500129B1B6}"/>
              </a:ext>
            </a:extLst>
          </p:cNvPr>
          <p:cNvPicPr>
            <a:picLocks noChangeAspect="1"/>
          </p:cNvPicPr>
          <p:nvPr/>
        </p:nvPicPr>
        <p:blipFill rotWithShape="1">
          <a:blip r:embed="rId3"/>
          <a:srcRect t="28621"/>
          <a:stretch/>
        </p:blipFill>
        <p:spPr>
          <a:xfrm>
            <a:off x="204537" y="2638012"/>
            <a:ext cx="6227080" cy="3193545"/>
          </a:xfrm>
          <a:prstGeom prst="rect">
            <a:avLst/>
          </a:prstGeom>
        </p:spPr>
      </p:pic>
      <p:pic>
        <p:nvPicPr>
          <p:cNvPr id="4" name="Picture 3">
            <a:extLst>
              <a:ext uri="{FF2B5EF4-FFF2-40B4-BE49-F238E27FC236}">
                <a16:creationId xmlns:a16="http://schemas.microsoft.com/office/drawing/2014/main" id="{1A5D0663-120A-4B56-9303-395B1A86AACE}"/>
              </a:ext>
            </a:extLst>
          </p:cNvPr>
          <p:cNvPicPr>
            <a:picLocks noChangeAspect="1"/>
          </p:cNvPicPr>
          <p:nvPr/>
        </p:nvPicPr>
        <p:blipFill>
          <a:blip r:embed="rId4"/>
          <a:stretch>
            <a:fillRect/>
          </a:stretch>
        </p:blipFill>
        <p:spPr>
          <a:xfrm>
            <a:off x="204537" y="5884961"/>
            <a:ext cx="4756860" cy="2968041"/>
          </a:xfrm>
          <a:prstGeom prst="rect">
            <a:avLst/>
          </a:prstGeom>
        </p:spPr>
      </p:pic>
      <p:sp>
        <p:nvSpPr>
          <p:cNvPr id="7" name="TextBox 6">
            <a:extLst>
              <a:ext uri="{FF2B5EF4-FFF2-40B4-BE49-F238E27FC236}">
                <a16:creationId xmlns:a16="http://schemas.microsoft.com/office/drawing/2014/main" id="{E5B1C1F4-25D5-E3F1-D77B-87F6F034080F}"/>
              </a:ext>
            </a:extLst>
          </p:cNvPr>
          <p:cNvSpPr txBox="1"/>
          <p:nvPr/>
        </p:nvSpPr>
        <p:spPr>
          <a:xfrm>
            <a:off x="5028502" y="5899372"/>
            <a:ext cx="1360266" cy="1569660"/>
          </a:xfrm>
          <a:prstGeom prst="rect">
            <a:avLst/>
          </a:prstGeom>
          <a:solidFill>
            <a:schemeClr val="bg1"/>
          </a:solidFill>
        </p:spPr>
        <p:txBody>
          <a:bodyPr wrap="square" rtlCol="0">
            <a:spAutoFit/>
          </a:bodyPr>
          <a:lstStyle/>
          <a:p>
            <a:r>
              <a:rPr lang="en-US" sz="1200" b="1" dirty="0"/>
              <a:t>Two (2) </a:t>
            </a:r>
            <a:r>
              <a:rPr lang="en-US" sz="1200" b="1" dirty="0" err="1"/>
              <a:t>Storey</a:t>
            </a:r>
            <a:r>
              <a:rPr lang="en-US" sz="1200" b="1" dirty="0"/>
              <a:t> Motorcycle Parking </a:t>
            </a:r>
            <a:r>
              <a:rPr lang="en-US" sz="1200" dirty="0"/>
              <a:t>– located at Makati City, Metro Manila, 1,500 sqm with 115 MT structural steel.</a:t>
            </a:r>
            <a:endParaRPr lang="en-PH" sz="1200" dirty="0"/>
          </a:p>
        </p:txBody>
      </p:sp>
      <p:sp>
        <p:nvSpPr>
          <p:cNvPr id="9" name="TextBox 8">
            <a:extLst>
              <a:ext uri="{FF2B5EF4-FFF2-40B4-BE49-F238E27FC236}">
                <a16:creationId xmlns:a16="http://schemas.microsoft.com/office/drawing/2014/main" id="{CEF67169-0073-8AE2-347A-9244D7E43387}"/>
              </a:ext>
            </a:extLst>
          </p:cNvPr>
          <p:cNvSpPr txBox="1"/>
          <p:nvPr/>
        </p:nvSpPr>
        <p:spPr>
          <a:xfrm>
            <a:off x="697357" y="2039507"/>
            <a:ext cx="2970878" cy="523220"/>
          </a:xfrm>
          <a:prstGeom prst="rect">
            <a:avLst/>
          </a:prstGeom>
          <a:solidFill>
            <a:schemeClr val="accent5">
              <a:lumMod val="50000"/>
            </a:schemeClr>
          </a:solidFill>
          <a:ln>
            <a:noFill/>
          </a:ln>
        </p:spPr>
        <p:txBody>
          <a:bodyPr wrap="none" lIns="0" rIns="0" rtlCol="0">
            <a:spAutoFit/>
          </a:bodyPr>
          <a:lstStyle/>
          <a:p>
            <a:r>
              <a:rPr lang="en-US" sz="2800" b="1" dirty="0">
                <a:solidFill>
                  <a:schemeClr val="bg1"/>
                </a:solidFill>
              </a:rPr>
              <a:t>PARKING SOLUTION</a:t>
            </a:r>
            <a:endParaRPr lang="en-PH" sz="2800" b="1" dirty="0">
              <a:solidFill>
                <a:schemeClr val="bg1"/>
              </a:solidFill>
            </a:endParaRPr>
          </a:p>
        </p:txBody>
      </p:sp>
    </p:spTree>
    <p:extLst>
      <p:ext uri="{BB962C8B-B14F-4D97-AF65-F5344CB8AC3E}">
        <p14:creationId xmlns:p14="http://schemas.microsoft.com/office/powerpoint/2010/main" val="19403867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11434</TotalTime>
  <Words>688</Words>
  <Application>Microsoft Office PowerPoint</Application>
  <PresentationFormat>Letter Paper (8.5x11 in)</PresentationFormat>
  <Paragraphs>47</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GLI</dc:creator>
  <cp:lastModifiedBy>GLI CONSTRUCTION SERVICES</cp:lastModifiedBy>
  <cp:revision>128</cp:revision>
  <dcterms:created xsi:type="dcterms:W3CDTF">2024-01-21T22:17:24Z</dcterms:created>
  <dcterms:modified xsi:type="dcterms:W3CDTF">2024-02-02T02:47:03Z</dcterms:modified>
</cp:coreProperties>
</file>